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3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9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1" r:id="rId21"/>
    <p:sldId id="282" r:id="rId22"/>
    <p:sldId id="283" r:id="rId23"/>
    <p:sldId id="284" r:id="rId24"/>
    <p:sldId id="285" r:id="rId25"/>
    <p:sldId id="279" r:id="rId26"/>
    <p:sldId id="278" r:id="rId27"/>
    <p:sldId id="286" r:id="rId28"/>
    <p:sldId id="287" r:id="rId29"/>
    <p:sldId id="288" r:id="rId30"/>
    <p:sldId id="289" r:id="rId31"/>
    <p:sldId id="290" r:id="rId32"/>
    <p:sldId id="295" r:id="rId33"/>
    <p:sldId id="291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76358-BAA9-42BE-A34E-E6DBB403197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29E30-353D-43AF-A899-88678A3C2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Antibacterial hand foam do NOT work alone!  They do NOT kill all germs…need an Autoclave @ 200+ degrees!  Friction /scrubbing for 15-20 seconds is the most important step in handwashing!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B589-D01A-40DA-A331-F3611E68BF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29E30-353D-43AF-A899-88678A3C217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2AF635-15E0-4306-83D2-A52CF3BDD12A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513C33-8F8A-4236-9CB5-813F4CB3B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ihxqap1NrOAhWBViYKHTIMBjUQjRwIBw&amp;url=http://www.istockphoto.com/photo/high-school-lab-partners-doing-chemistry-experiment-in-science-class-gm503946869-44779280&amp;bvm=bv.129759880,d.cGc&amp;psig=AFQjCNFJDUgx5fyNjO2PuHcWlUM5CfMJ3A&amp;ust=147214883089377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ahUKEwjIprfKxdDOAhWBSCYKHXZ2ABMQjRwIBw&amp;url=http://www.juicyresults.com/2014/secret-formula-generating-leads-online/&amp;psig=AFQjCNF3i_nW_wt3bYZbw-bz672s_0OKrw&amp;ust=147180138962678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ahUKEwiG_MO0xtDOAhXBSSYKHfvUD-UQjRwIBw&amp;url=http://slideplayer.com/slide/4461382/&amp;psig=AFQjCNHVqNBOuC1CuBab2TzbJRYRQhdz7w&amp;ust=147180160583589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source=images&amp;cd=&amp;cad=rja&amp;uact=8&amp;ved=0ahUKEwjPseTjx9DOAhVLSyYKHc7kCToQjRwIBw&amp;url=https://www.dreamstime.com/illustration/finger-blood-drop.html&amp;bvm=bv.129759880,d.dmo&amp;psig=AFQjCNE52NooZeOsy10iXVY2aQj0l21aMQ&amp;ust=147180197512702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ahUKEwjKqOW9yNDOAhXCRSYKHdi_Au0QjRwIBw&amp;url=http://www.glogster.com/chey1994/glog-1515/g-6m3d807b2e2ajl95k5qc4a0&amp;bvm=bv.129759880,d.dmo&amp;psig=AFQjCNEovrCc8hdSI_c5fVpqbK9Mgn2byg&amp;ust=147180215532392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com/url?sa=i&amp;rct=j&amp;q=&amp;esrc=s&amp;source=images&amp;cd=&amp;cad=rja&amp;uact=8&amp;ved=0ahUKEwjgpLujydDOAhVDzSYKHStxBYIQjRwIBw&amp;url=http://www.clipartbest.com/no-food-or-drink-by-computers&amp;bvm=bv.129759880,d.dmo&amp;psig=AFQjCNHO8NTbzvI4OCcfAf8PUbkbcqHn8g&amp;ust=14718023451055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source=images&amp;cd=&amp;cad=rja&amp;uact=8&amp;ved=0ahUKEwiZrZXsydDOAhWB5iYKHcKeA9gQjRwIBw&amp;url=http://www.dailymail.co.uk/news/article-3144794/Science-teacher-India-holds-48-individual-world-records-stuffing-objects-mouth-including-five-golf-balls-79-grapes-92-pencils.html&amp;bvm=bv.129759880,d.dmo&amp;psig=AFQjCNHjp99p9pQNkXgR_eW7hTCA11vThg&amp;ust=147180249438385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cad=rja&amp;uact=8&amp;ved=0ahUKEwiq8dmPy9DOAhWJWSYKHfYIDT4QjRwIBw&amp;url=https://www.dreamstime.com/photos-images/science-lab-beaker-eps.html&amp;bvm=bv.129759880,d.eWE&amp;psig=AFQjCNHMrcq-9p2vk1A_mA-WN-HN1gA-7g&amp;ust=147180286557557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www.google.com/url?sa=i&amp;rct=j&amp;q=&amp;esrc=s&amp;source=images&amp;cd=&amp;cad=rja&amp;uact=8&amp;ved=0ahUKEwiE7f7xytDOAhVHYyYKHfniBAcQjRwIBw&amp;url=https://en.wikipedia.org/wiki/Alcohol_burner&amp;psig=AFQjCNHR1EjpXCWnxraRNKdput3YnxTUBg&amp;ust=147180278890397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m/url?sa=i&amp;rct=j&amp;q=&amp;esrc=s&amp;source=images&amp;cd=&amp;cad=rja&amp;uact=8&amp;ved=0ahUKEwj0y4Slz9DOAhWBSiYKHdsCBEQQjRwIBw&amp;url=http://ehs.okstate.edu/modules/exting/howto.htm&amp;bvm=bv.129759880,d.eWE&amp;psig=AFQjCNG1bIA7cgTBlr23WzFQ1Cbq9BiFLA&amp;ust=14718039046272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&amp;esrc=s&amp;source=images&amp;cd=&amp;cad=rja&amp;uact=8&amp;ved=0ahUKEwiQg4jR0tDOAhVL5SYKHW9nApwQjRwIBw&amp;url=http://forum.linkinpark.com/t/once-upon-another-time/9095?page=11&amp;v6u=https://s-v6exp1-ds.metric.gstatic.com/gen_204?ip=107.77.200.151&amp;ts=1471718453648471&amp;auth=dkgkineiiqvba7wbx2cnuqtdm65pnlz2&amp;rndm=0.6131505683028968&amp;v6s=2&amp;v6t=42693&amp;bvm=bv.129759880,d.eWE&amp;psig=AFQjCNFM0FcDJovQK7u4VOBmv6iSOAvhrA&amp;ust=1471804853597732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source=images&amp;cd=&amp;cad=rja&amp;uact=8&amp;ved=0ahUKEwjAv9yT1tDOAhWJZCYKHWe8ASgQjRwIBw&amp;url=http://www.odditycentral.com/pics/drinking-your-body-fluids.html&amp;bvm=bv.129759880,d.eWE&amp;psig=AFQjCNFWXFK5_pXzDYy7GQY2mydnQvm19Q&amp;ust=147180582521183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source=images&amp;cd=&amp;cad=rja&amp;uact=8&amp;ved=0ahUKEwjnp46K29DOAhXE4CYKHQaKA2YQjRwIBw&amp;url=http://slideplayer.com/slide/7017453/&amp;bvm=bv.129759880,d.eWE&amp;psig=AFQjCNGv3cCQh5H23wF-ja0xG8jrA_26rg&amp;ust=1471807134936529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AjMuv3NDOAhXCRSYKHdi_Au0QjRwIBw&amp;url=http://www.crazywebsite.com/Pg-Free-Clipart-Graphics/pg_4th_of_July_Clipart/Fireworks_Firecrackers_4th_of_July_Clipart-2.html&amp;bvm=bv.129759880,d.eWE&amp;psig=AFQjCNHiRodvF7X3AYK9RODw4FupiLAlLA&amp;ust=14718074683140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izqsSNwdDOAhVE1CYKHVe4BbAQjRwIBw&amp;url=https://store.thinksai.com/SAi_Clip_Art317.asp?cmd=browse&amp;browseTable=12&amp;Path2=Caution&amp;Path3=ALLCLIPART&amp;Path4=&amp;Path5=&amp;Path6=&amp;Path7=&amp;show=13&amp;displayThumbs=1&amp;psig=AFQjCNHKp8CBVhw85oAtzjDbu5Qp6L0LCQ&amp;ust=1471800099916919" TargetMode="External"/><Relationship Id="rId3" Type="http://schemas.openxmlformats.org/officeDocument/2006/relationships/hyperlink" Target="https://www.google.com/url?sa=i&amp;rct=j&amp;q=&amp;esrc=s&amp;source=images&amp;cd=&amp;cad=rja&amp;uact=8&amp;ved=0ahUKEwjR9cTAwNDOAhVB4yYKHY_6C1YQjRwIBw&amp;url=https://cns.utexas.edu/news/summer-at-ut-releases-youths-inner-scientists&amp;psig=AFQjCNGrhxB48zOJ_ijBrAI2nP0FLB1GyQ&amp;ust=1471799920876928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0ahUKEwiE2KLEv9DOAhVF6CYKHYGvCpAQjRwIBw&amp;url=https://www.biologycorner.com/anatomy/&amp;psig=AFQjCNHIryX32bvVmsqcyEgmtHPu3Pb2mQ&amp;ust=14717996808857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bidwellpark.org/a-g-science-labs/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source=images&amp;cd=&amp;cad=rja&amp;uact=8&amp;ved=0ahUKEwjUiqGBw9DOAhVC7CYKHRuhD-cQjRwIBw&amp;url=http://classroomclipart.com/&amp;psig=AFQjCNH1Ng95aU57DgU3m0_QT4oiQKRRuw&amp;ust=147180068264051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05930"/>
            <a:ext cx="8686800" cy="1470025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en-US" sz="5400" dirty="0"/>
              <a:t> The Science Lab/Classroom</a:t>
            </a:r>
          </a:p>
        </p:txBody>
      </p:sp>
      <p:pic>
        <p:nvPicPr>
          <p:cNvPr id="35842" name="Picture 2" descr="http://i.istockimg.com/file_thumbview_approve/44779280/6/stock-photo-44779280-high-school-lab-partners-doing-chemistry-experiment-in-science-cl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33749"/>
            <a:ext cx="5295900" cy="35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washing.jpg"/>
          <p:cNvPicPr>
            <a:picLocks noChangeAspect="1"/>
          </p:cNvPicPr>
          <p:nvPr/>
        </p:nvPicPr>
        <p:blipFill>
          <a:blip r:embed="rId3" cstate="print"/>
          <a:srcRect l="7143" r="2857"/>
          <a:stretch>
            <a:fillRect/>
          </a:stretch>
        </p:blipFill>
        <p:spPr bwMode="auto">
          <a:xfrm>
            <a:off x="2209800" y="2971800"/>
            <a:ext cx="4800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Stop sharing your germs!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 b="1" dirty="0">
                <a:solidFill>
                  <a:srgbClr val="00B050"/>
                </a:solidFill>
              </a:rPr>
              <a:t>The #1 way to prevent the spread of infection is: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dirty="0">
                <a:latin typeface="Bazooka" pitchFamily="2" charset="0"/>
              </a:rPr>
              <a:t>HANDWASHING!!!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/>
          </a:p>
          <a:p>
            <a:pPr algn="ctr" eaLnBrk="1" hangingPunct="1">
              <a:buFont typeface="Wingdings 2" pitchFamily="18" charset="2"/>
              <a:buNone/>
            </a:pPr>
            <a:endParaRPr lang="en-US" sz="2400" dirty="0"/>
          </a:p>
          <a:p>
            <a:pPr eaLnBrk="1" hangingPunct="1">
              <a:buFont typeface="Wingdings 2" pitchFamily="18" charset="2"/>
              <a:buNone/>
            </a:pPr>
            <a:endParaRPr lang="en-US" sz="2400" dirty="0"/>
          </a:p>
          <a:p>
            <a:pPr eaLnBrk="1" hangingPunct="1">
              <a:buFont typeface="Wingdings 2" pitchFamily="18" charset="2"/>
              <a:buNone/>
            </a:pPr>
            <a:endParaRPr lang="en-US" sz="24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        </a:t>
            </a:r>
          </a:p>
        </p:txBody>
      </p:sp>
      <p:sp>
        <p:nvSpPr>
          <p:cNvPr id="6" name="Left Arrow 5"/>
          <p:cNvSpPr/>
          <p:nvPr/>
        </p:nvSpPr>
        <p:spPr>
          <a:xfrm rot="19765344">
            <a:off x="6624638" y="3006725"/>
            <a:ext cx="2438400" cy="184626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FRICTION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IS MOST IMPORTANT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3276600"/>
            <a:ext cx="1981200" cy="120032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erpetua" pitchFamily="18" charset="0"/>
              </a:rPr>
              <a:t>15-20 seconds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458200" cy="58975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Do not breathe vapors or put anything close to your nose to smell unless instructed.</a:t>
            </a:r>
          </a:p>
          <a:p>
            <a:pPr lvl="1" eaLnBrk="1" hangingPunct="1"/>
            <a:r>
              <a:rPr lang="en-US" dirty="0">
                <a:solidFill>
                  <a:srgbClr val="FF5050"/>
                </a:solidFill>
              </a:rPr>
              <a:t>When smelling, do not hold the object below your nose </a:t>
            </a: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026" name="Picture 2" descr="http://www.wired.com/images_blogs/wiredscience/2012/11/nos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390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juicyresults.com/wp-content/uploads/2014/11/beaker-with-fumes-secret-formul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19600"/>
            <a:ext cx="1752600" cy="2022312"/>
          </a:xfrm>
          <a:prstGeom prst="rect">
            <a:avLst/>
          </a:prstGeom>
          <a:noFill/>
        </p:spPr>
      </p:pic>
      <p:sp>
        <p:nvSpPr>
          <p:cNvPr id="3" name="&quot;No&quot; Symbol 2"/>
          <p:cNvSpPr/>
          <p:nvPr/>
        </p:nvSpPr>
        <p:spPr bwMode="auto">
          <a:xfrm>
            <a:off x="2819400" y="3733800"/>
            <a:ext cx="3581400" cy="2933700"/>
          </a:xfrm>
          <a:prstGeom prst="noSmoking">
            <a:avLst>
              <a:gd name="adj" fmla="val 9095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1"/>
            <a:ext cx="8458200" cy="1828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Do not breathe vapors or put anything close to your nose to smell unless instructed.</a:t>
            </a:r>
          </a:p>
          <a:p>
            <a:pPr lvl="1"/>
            <a:r>
              <a:rPr lang="en-US" dirty="0">
                <a:solidFill>
                  <a:srgbClr val="FF5050"/>
                </a:solidFill>
              </a:rPr>
              <a:t>When smelling, do not hold the object below your nose, </a:t>
            </a:r>
            <a:r>
              <a:rPr lang="en-US" dirty="0">
                <a:solidFill>
                  <a:srgbClr val="FFCC99"/>
                </a:solidFill>
              </a:rPr>
              <a:t>waft the fumes toward you with your hand.</a:t>
            </a: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5604" name="Picture 4" descr="http://images.slideplayer.com/14/4461382/slides/slide_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8610" t="20138" r="2573" b="46911"/>
          <a:stretch>
            <a:fillRect/>
          </a:stretch>
        </p:blipFill>
        <p:spPr bwMode="auto">
          <a:xfrm>
            <a:off x="2171700" y="2209800"/>
            <a:ext cx="4305300" cy="369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Avoid blood and other bodily fluid.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7924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If you are bleeding then please contact teacher immediately to get wound cleaned and covered.</a:t>
            </a:r>
          </a:p>
          <a:p>
            <a:pPr>
              <a:spcBef>
                <a:spcPct val="50000"/>
              </a:spcBef>
            </a:pPr>
            <a:endParaRPr lang="en-US" sz="3200" dirty="0"/>
          </a:p>
        </p:txBody>
      </p:sp>
      <p:pic>
        <p:nvPicPr>
          <p:cNvPr id="26626" name="Picture 2" descr="https://thumbs.dreamstime.com/z/finger-blood-drip-dripping-few-drops-4253956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5984"/>
          <a:stretch/>
        </p:blipFill>
        <p:spPr bwMode="auto">
          <a:xfrm>
            <a:off x="2362200" y="2514600"/>
            <a:ext cx="3895725" cy="349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	Please check glassware for cracks or chips prior to use.</a:t>
            </a: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If glassware is broken please contact teacher </a:t>
            </a:r>
            <a:r>
              <a:rPr lang="en-US" dirty="0" smtClean="0">
                <a:solidFill>
                  <a:srgbClr val="FFC000"/>
                </a:solidFill>
              </a:rPr>
              <a:t>promptly!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7650" name="Picture 2" descr="http://c3e308.medialib.glogster.com/media/3e/3eb807e4d93b042ae1af1c74cf6bf668329e60126ae519b5b2cf6a3eb77cf923/huge-23-116181-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81200"/>
            <a:ext cx="4276725" cy="4162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1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Clean spills from the outside in. </a:t>
            </a:r>
          </a:p>
          <a:p>
            <a:pPr lvl="1" eaLnBrk="1"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Apply paper towels over the spill, then, carefully starting from the outside, wipe in.</a:t>
            </a:r>
          </a:p>
        </p:txBody>
      </p:sp>
      <p:pic>
        <p:nvPicPr>
          <p:cNvPr id="79875" name="Picture 5" descr="mr-cl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5344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600"/>
            <a:ext cx="8153400" cy="21336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Please do not eat food or drink in the classroom.</a:t>
            </a:r>
          </a:p>
          <a:p>
            <a:pPr lvl="1" eaLnBrk="1" hangingPunct="1"/>
            <a:r>
              <a:rPr lang="en-US" dirty="0">
                <a:solidFill>
                  <a:srgbClr val="FF66FF"/>
                </a:solidFill>
              </a:rPr>
              <a:t>No gum.</a:t>
            </a:r>
          </a:p>
          <a:p>
            <a:pPr lvl="1" eaLnBrk="1" hangingPunct="1"/>
            <a:r>
              <a:rPr lang="en-US" dirty="0">
                <a:solidFill>
                  <a:srgbClr val="9966FF"/>
                </a:solidFill>
              </a:rPr>
              <a:t>Cough drops unless prescribed.</a:t>
            </a: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Or putting strange things in your mouth. </a:t>
            </a:r>
          </a:p>
          <a:p>
            <a:pPr lvl="1" eaLnBrk="1" hangingPunct="1"/>
            <a:endParaRPr lang="en-US" dirty="0"/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8674" name="Picture 2" descr="http://www.clipartbest.com/cliparts/ncX/eLR/ncXeLRBcB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3866235" cy="3810000"/>
          </a:xfrm>
          <a:prstGeom prst="rect">
            <a:avLst/>
          </a:prstGeom>
          <a:noFill/>
        </p:spPr>
      </p:pic>
      <p:pic>
        <p:nvPicPr>
          <p:cNvPr id="28676" name="Picture 4" descr="http://i.dailymail.co.uk/i/pix/2015/06/30/16/2A1A4A0F00000578-0-image-a-115_143567919367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8969" r="23573" b="32952"/>
          <a:stretch>
            <a:fillRect/>
          </a:stretch>
        </p:blipFill>
        <p:spPr bwMode="auto">
          <a:xfrm>
            <a:off x="4800600" y="3200400"/>
            <a:ext cx="3620930" cy="340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/>
              <a:t>Keep flammable solutions away from flame.</a:t>
            </a:r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30724" name="Picture 4" descr="https://thumbs.dreamstime.com/x/science-lab-beaker-eps-154932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81620">
            <a:off x="2711481" y="1079967"/>
            <a:ext cx="2202368" cy="2943226"/>
          </a:xfrm>
          <a:prstGeom prst="rect">
            <a:avLst/>
          </a:prstGeom>
          <a:noFill/>
        </p:spPr>
      </p:pic>
      <p:pic>
        <p:nvPicPr>
          <p:cNvPr id="30722" name="Picture 2" descr="https://upload.wikimedia.org/wikipedia/commons/thumb/6/61/Capping.jpg/150px-Capp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667000"/>
            <a:ext cx="2819400" cy="3759200"/>
          </a:xfrm>
          <a:prstGeom prst="rect">
            <a:avLst/>
          </a:prstGeom>
          <a:noFill/>
        </p:spPr>
      </p:pic>
      <p:sp>
        <p:nvSpPr>
          <p:cNvPr id="10" name="Teardrop 9"/>
          <p:cNvSpPr/>
          <p:nvPr/>
        </p:nvSpPr>
        <p:spPr>
          <a:xfrm rot="19226429">
            <a:off x="5292706" y="2567199"/>
            <a:ext cx="234990" cy="194122"/>
          </a:xfrm>
          <a:prstGeom prst="teardrop">
            <a:avLst>
              <a:gd name="adj" fmla="val 172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19226429">
            <a:off x="5902306" y="3100601"/>
            <a:ext cx="234990" cy="194122"/>
          </a:xfrm>
          <a:prstGeom prst="teardrop">
            <a:avLst>
              <a:gd name="adj" fmla="val 172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19226429">
            <a:off x="5521305" y="3633999"/>
            <a:ext cx="234990" cy="194122"/>
          </a:xfrm>
          <a:prstGeom prst="teardrop">
            <a:avLst>
              <a:gd name="adj" fmla="val 172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6" name="Picture 6" descr="Image result for flash fire for science la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219200"/>
            <a:ext cx="5619544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3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93" decel="100000"/>
                                        <p:tgtEl>
                                          <p:spTgt spid="30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458200" cy="58975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solidFill>
                  <a:srgbClr val="996633"/>
                </a:solidFill>
              </a:rPr>
              <a:t>If you have long hair, please tie it back so that it will not hang down and catch on fire on lab days.</a:t>
            </a: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9728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324600" cy="3365384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>
            <a:glow rad="19050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1"/>
            <a:ext cx="8305800" cy="39624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Know where the fire extinguisher is and how to use it.</a:t>
            </a:r>
          </a:p>
          <a:p>
            <a:pPr lvl="1" eaLnBrk="1" hangingPunct="1"/>
            <a:r>
              <a:rPr lang="en-US" dirty="0"/>
              <a:t>We have a Carbon Dioxide all purpose fire extinguisher.</a:t>
            </a:r>
          </a:p>
          <a:p>
            <a:pPr lvl="2" eaLnBrk="1" hangingPunct="1"/>
            <a:endParaRPr lang="en-US" sz="3600" dirty="0"/>
          </a:p>
          <a:p>
            <a:pPr lvl="2" eaLnBrk="1" hangingPunct="1"/>
            <a:r>
              <a:rPr lang="en-US" sz="3600" dirty="0"/>
              <a:t>P = </a:t>
            </a:r>
            <a:r>
              <a:rPr lang="en-US" sz="3600" i="1" dirty="0"/>
              <a:t>pull</a:t>
            </a:r>
            <a:r>
              <a:rPr lang="en-US" sz="3600" dirty="0"/>
              <a:t> the ring pin</a:t>
            </a:r>
          </a:p>
          <a:p>
            <a:pPr lvl="2"/>
            <a:r>
              <a:rPr lang="en-US" sz="3600" dirty="0">
                <a:solidFill>
                  <a:srgbClr val="6699FF"/>
                </a:solidFill>
              </a:rPr>
              <a:t>A = </a:t>
            </a:r>
            <a:r>
              <a:rPr lang="en-US" sz="3600" i="1" dirty="0">
                <a:solidFill>
                  <a:srgbClr val="6699FF"/>
                </a:solidFill>
              </a:rPr>
              <a:t>aim</a:t>
            </a:r>
            <a:r>
              <a:rPr lang="en-US" sz="3600" dirty="0">
                <a:solidFill>
                  <a:srgbClr val="6699FF"/>
                </a:solidFill>
              </a:rPr>
              <a:t> at the base of the fire</a:t>
            </a:r>
          </a:p>
          <a:p>
            <a:pPr lvl="2"/>
            <a:r>
              <a:rPr lang="en-US" sz="3600" dirty="0">
                <a:solidFill>
                  <a:srgbClr val="FFC000"/>
                </a:solidFill>
              </a:rPr>
              <a:t>S = </a:t>
            </a:r>
            <a:r>
              <a:rPr lang="en-US" sz="3600" i="1" dirty="0">
                <a:solidFill>
                  <a:srgbClr val="FFC000"/>
                </a:solidFill>
              </a:rPr>
              <a:t>squeeze</a:t>
            </a:r>
            <a:r>
              <a:rPr lang="en-US" sz="3600" dirty="0">
                <a:solidFill>
                  <a:srgbClr val="FFC000"/>
                </a:solidFill>
              </a:rPr>
              <a:t> the trigger</a:t>
            </a:r>
          </a:p>
          <a:p>
            <a:pPr lvl="2"/>
            <a:r>
              <a:rPr lang="en-US" sz="3600" dirty="0">
                <a:solidFill>
                  <a:srgbClr val="00B050"/>
                </a:solidFill>
              </a:rPr>
              <a:t>S = </a:t>
            </a:r>
            <a:r>
              <a:rPr lang="en-US" sz="3600" i="1" dirty="0">
                <a:solidFill>
                  <a:srgbClr val="00B050"/>
                </a:solidFill>
              </a:rPr>
              <a:t>sweep</a:t>
            </a:r>
            <a:r>
              <a:rPr lang="en-US" sz="3600" dirty="0">
                <a:solidFill>
                  <a:srgbClr val="00B050"/>
                </a:solidFill>
              </a:rPr>
              <a:t> back &amp; forth</a:t>
            </a:r>
          </a:p>
        </p:txBody>
      </p:sp>
      <p:sp>
        <p:nvSpPr>
          <p:cNvPr id="101380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31748" name="Picture 4" descr="http://ehs.okstate.edu/modules/exting/howt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67200"/>
            <a:ext cx="422793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Area of Focus: Lab Reports</a:t>
            </a:r>
            <a:br>
              <a:rPr lang="en-US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en-US" dirty="0"/>
          </a:p>
        </p:txBody>
      </p:sp>
      <p:pic>
        <p:nvPicPr>
          <p:cNvPr id="4" name="Picture 3" descr="notebook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400000" cy="163809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667000"/>
            <a:ext cx="8610600" cy="396240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124200"/>
            <a:ext cx="7162800" cy="9906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You will be learning to write lab reports for each lab assigned in class. These are due the next COACH class following the assigned lab.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4343400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/>
              <a:t>USE </a:t>
            </a:r>
            <a:r>
              <a:rPr lang="en-US" sz="2400" b="1" dirty="0" smtClean="0"/>
              <a:t>NOTEBOOK PAPER  </a:t>
            </a:r>
            <a:r>
              <a:rPr lang="en-US" sz="2400" b="1" dirty="0"/>
              <a:t>FOR YOUR LAB REPORTS. Please make notes legible and use indentations when appropriate.      </a:t>
            </a:r>
            <a:endParaRPr lang="en-US" sz="2400" b="1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Include diagrams, charts, etc.</a:t>
            </a:r>
            <a:r>
              <a:rPr lang="en-US" sz="2400" b="1" dirty="0"/>
              <a:t>	                    	</a:t>
            </a:r>
            <a:endParaRPr lang="en-US" sz="2400" b="1" dirty="0" smtClean="0"/>
          </a:p>
          <a:p>
            <a:pPr>
              <a:spcBef>
                <a:spcPct val="50000"/>
              </a:spcBef>
            </a:pPr>
            <a:r>
              <a:rPr lang="en-US" sz="2400" b="1" dirty="0"/>
              <a:t>		</a:t>
            </a:r>
            <a:r>
              <a:rPr lang="en-US" b="1" dirty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" y="0"/>
            <a:ext cx="9117330" cy="505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57774"/>
            <a:ext cx="91440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4724400" cy="5821363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</a:rPr>
              <a:t>Use common sense at all times.</a:t>
            </a:r>
          </a:p>
          <a:p>
            <a:pPr lvl="1" eaLnBrk="1" hangingPunct="1"/>
            <a:r>
              <a:rPr lang="en-US" sz="2800" dirty="0"/>
              <a:t>No horseplay.</a:t>
            </a:r>
          </a:p>
          <a:p>
            <a:pPr lvl="1" eaLnBrk="1" hangingPunct="1"/>
            <a:r>
              <a:rPr lang="en-US" sz="2800" dirty="0"/>
              <a:t>No pushing.</a:t>
            </a:r>
          </a:p>
          <a:p>
            <a:pPr lvl="1" eaLnBrk="1" hangingPunct="1"/>
            <a:r>
              <a:rPr lang="en-US" sz="2800" dirty="0"/>
              <a:t>No running.</a:t>
            </a:r>
          </a:p>
          <a:p>
            <a:pPr lvl="1" eaLnBrk="1" hangingPunct="1"/>
            <a:r>
              <a:rPr lang="en-US" sz="2800" dirty="0"/>
              <a:t>No squirting with droppers.</a:t>
            </a:r>
          </a:p>
          <a:p>
            <a:pPr lvl="1" eaLnBrk="1" hangingPunct="1"/>
            <a:r>
              <a:rPr lang="en-US" sz="2800" dirty="0"/>
              <a:t>No throwing things.</a:t>
            </a:r>
          </a:p>
          <a:p>
            <a:pPr lvl="1" eaLnBrk="1" hangingPunct="1"/>
            <a:r>
              <a:rPr lang="en-US" sz="2800" dirty="0"/>
              <a:t>Basically use common sense.</a:t>
            </a:r>
          </a:p>
          <a:p>
            <a:pPr lvl="1" eaLnBrk="1" hangingPunct="1"/>
            <a:endParaRPr lang="en-US" dirty="0"/>
          </a:p>
        </p:txBody>
      </p:sp>
      <p:pic>
        <p:nvPicPr>
          <p:cNvPr id="47106" name="Picture 2" descr="http://1.bp.blogspot.com/-UFv6CkCJYtY/TfVw_rZUooI/AAAAAAAAAIA/vcvxXJI7PlM/s1600/I-heart-Common-Sen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772025" cy="3086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4724400" cy="5821363"/>
          </a:xfrm>
        </p:spPr>
        <p:txBody>
          <a:bodyPr/>
          <a:lstStyle/>
          <a:p>
            <a:pPr eaLnBrk="1" hangingPunct="1"/>
            <a:r>
              <a:rPr lang="en-US"/>
              <a:t>Use </a:t>
            </a:r>
            <a:r>
              <a:rPr lang="en-US">
                <a:solidFill>
                  <a:srgbClr val="FF66FF"/>
                </a:solidFill>
              </a:rPr>
              <a:t>common sense </a:t>
            </a:r>
            <a:r>
              <a:rPr lang="en-US"/>
              <a:t>at all times.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  <p:pic>
        <p:nvPicPr>
          <p:cNvPr id="13824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05575"/>
          </a:xfrm>
          <a:prstGeom prst="rect">
            <a:avLst/>
          </a:prstGeom>
          <a:noFill/>
          <a:ln w="3810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10600" cy="6172200"/>
          </a:xfrm>
          <a:prstGeom prst="rect">
            <a:avLst/>
          </a:prstGeom>
          <a:ln w="28575">
            <a:solidFill>
              <a:srgbClr val="FF66FF"/>
            </a:solidFill>
          </a:ln>
        </p:spPr>
      </p:pic>
    </p:spTree>
    <p:extLst>
      <p:ext uri="{BB962C8B-B14F-4D97-AF65-F5344CB8AC3E}">
        <p14:creationId xmlns:p14="http://schemas.microsoft.com/office/powerpoint/2010/main" val="282781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ln w="28575">
            <a:solidFill>
              <a:srgbClr val="FF66FF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7200"/>
            <a:ext cx="7772400" cy="1857375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en-US" dirty="0"/>
              <a:t>Lab Safety Quiz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610600" cy="41549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For all assignments, please write on the paper as follows:  (</a:t>
            </a:r>
            <a:r>
              <a:rPr lang="en-US" sz="2400" u="sng" dirty="0"/>
              <a:t>Top right corner</a:t>
            </a:r>
            <a:r>
              <a:rPr lang="en-US" sz="2400" dirty="0"/>
              <a:t>)</a:t>
            </a:r>
          </a:p>
          <a:p>
            <a:r>
              <a:rPr lang="en-US" sz="2400" dirty="0"/>
              <a:t>	Name			</a:t>
            </a:r>
          </a:p>
          <a:p>
            <a:pPr lvl="2"/>
            <a:r>
              <a:rPr lang="en-US" sz="2400" dirty="0"/>
              <a:t>Class</a:t>
            </a:r>
          </a:p>
          <a:p>
            <a:r>
              <a:rPr lang="en-US" sz="2400" dirty="0"/>
              <a:t>	Date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Write title of paper (</a:t>
            </a:r>
            <a:r>
              <a:rPr lang="en-US" sz="2400" dirty="0" err="1"/>
              <a:t>ie</a:t>
            </a:r>
            <a:r>
              <a:rPr lang="en-US" sz="2400" dirty="0"/>
              <a:t>: Safety Quiz) </a:t>
            </a:r>
            <a:r>
              <a:rPr lang="en-US" sz="2400" u="sng" dirty="0"/>
              <a:t>on top line of page</a:t>
            </a:r>
          </a:p>
          <a:p>
            <a:endParaRPr lang="en-US" sz="2400" u="sng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Write numbers for answers as directed along left side of page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Work independently, with no wandering eyes</a:t>
            </a:r>
          </a:p>
        </p:txBody>
      </p:sp>
      <p:pic>
        <p:nvPicPr>
          <p:cNvPr id="33794" name="Picture 2" descr="http://thumbs.dreamstime.com/z/schauen-sie-linken-bw-5427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1013" t="7323" r="18949" b="15789"/>
          <a:stretch>
            <a:fillRect/>
          </a:stretch>
        </p:blipFill>
        <p:spPr bwMode="auto">
          <a:xfrm>
            <a:off x="5867400" y="5943600"/>
            <a:ext cx="762000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# 1.  Which of the students is being unsafe in the lab 	and will </a:t>
            </a:r>
            <a:r>
              <a:rPr lang="en-US" dirty="0" smtClean="0"/>
              <a:t>require </a:t>
            </a:r>
            <a:r>
              <a:rPr lang="en-US" dirty="0"/>
              <a:t>talking </a:t>
            </a:r>
            <a:r>
              <a:rPr lang="en-US" dirty="0" smtClean="0"/>
              <a:t>to?</a:t>
            </a:r>
            <a:endParaRPr lang="en-US" dirty="0"/>
          </a:p>
        </p:txBody>
      </p:sp>
      <p:pic>
        <p:nvPicPr>
          <p:cNvPr id="116739" name="Picture 5" descr="Chemistry-Students-Improper-Gogg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9916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228600" y="6781800"/>
            <a:ext cx="7848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55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1524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524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#2.) You should treat everything as if it pathogenic means…</a:t>
            </a:r>
          </a:p>
          <a:p>
            <a:pPr lvl="1" eaLnBrk="1" hangingPunct="1"/>
            <a:r>
              <a:rPr lang="en-US" sz="2400" dirty="0">
                <a:solidFill>
                  <a:srgbClr val="C00000"/>
                </a:solidFill>
              </a:rPr>
              <a:t>A.) It is okay to touch and taste lab materials.</a:t>
            </a:r>
          </a:p>
          <a:p>
            <a:pPr lvl="1" eaLnBrk="1" hangingPunct="1"/>
            <a:r>
              <a:rPr lang="en-US" sz="2400" dirty="0">
                <a:solidFill>
                  <a:srgbClr val="FFC000"/>
                </a:solidFill>
              </a:rPr>
              <a:t>B.) You should place materials directly under your nose to make sure they are safe.</a:t>
            </a:r>
          </a:p>
          <a:p>
            <a:pPr lvl="1" eaLnBrk="1" hangingPunct="1"/>
            <a:r>
              <a:rPr lang="en-US" sz="2400" dirty="0">
                <a:solidFill>
                  <a:srgbClr val="00B050"/>
                </a:solidFill>
              </a:rPr>
              <a:t>C.) Keep a clean work station and do everything possible to avoid contact with pathogens.</a:t>
            </a:r>
          </a:p>
          <a:p>
            <a:pPr lvl="1" eaLnBrk="1" hangingPunct="1"/>
            <a:r>
              <a:rPr lang="en-US" sz="2400" dirty="0">
                <a:solidFill>
                  <a:srgbClr val="0070C0"/>
                </a:solidFill>
              </a:rPr>
              <a:t>D.) Pathogenic refers to the emergency exit that connects to the adjacent room.</a:t>
            </a:r>
          </a:p>
        </p:txBody>
      </p:sp>
      <p:pic>
        <p:nvPicPr>
          <p:cNvPr id="1484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8153400" cy="22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 eaLnBrk="1" hangingPunct="1"/>
            <a:r>
              <a:rPr lang="en-US" dirty="0"/>
              <a:t>#2) If you break glassware or see chipped </a:t>
            </a:r>
            <a:r>
              <a:rPr lang="en-US" dirty="0" smtClean="0"/>
              <a:t>/cracked </a:t>
            </a:r>
            <a:r>
              <a:rPr lang="en-US" dirty="0"/>
              <a:t>glassware.</a:t>
            </a:r>
          </a:p>
          <a:p>
            <a:pPr lvl="1" eaLnBrk="1" hangingPunct="1"/>
            <a:r>
              <a:rPr lang="en-US" sz="2400" dirty="0">
                <a:solidFill>
                  <a:srgbClr val="0070C0"/>
                </a:solidFill>
              </a:rPr>
              <a:t>A.) Don’t say anything because you will get in trouble.  </a:t>
            </a:r>
          </a:p>
          <a:p>
            <a:pPr lvl="1" eaLnBrk="1" hangingPunct="1"/>
            <a:r>
              <a:rPr lang="en-US" sz="2400" dirty="0">
                <a:solidFill>
                  <a:srgbClr val="FF66FF"/>
                </a:solidFill>
              </a:rPr>
              <a:t>B.) Report broken glassware to the teacher so it can 	be safely removed and the area cleaned.</a:t>
            </a:r>
          </a:p>
          <a:p>
            <a:pPr lvl="1" eaLnBrk="1" hangingPunct="1"/>
            <a:r>
              <a:rPr lang="en-US" sz="2400" dirty="0">
                <a:solidFill>
                  <a:srgbClr val="FF9933"/>
                </a:solidFill>
              </a:rPr>
              <a:t>C.) Use the cracked glassware for today’s lab and then 	alert the teacher.</a:t>
            </a:r>
          </a:p>
          <a:p>
            <a:pPr lvl="1" eaLnBrk="1" hangingPunct="1"/>
            <a:r>
              <a:rPr lang="en-US" sz="2400" dirty="0">
                <a:solidFill>
                  <a:srgbClr val="00B050"/>
                </a:solidFill>
              </a:rPr>
              <a:t>D.) Blame your lab partner and then make up lies.</a:t>
            </a:r>
          </a:p>
        </p:txBody>
      </p:sp>
      <p:pic>
        <p:nvPicPr>
          <p:cNvPr id="1536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8382000" cy="237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1"/>
            <a:ext cx="8153400" cy="3886200"/>
          </a:xfrm>
        </p:spPr>
        <p:txBody>
          <a:bodyPr/>
          <a:lstStyle/>
          <a:p>
            <a:pPr eaLnBrk="1" hangingPunct="1"/>
            <a:r>
              <a:rPr lang="en-US" dirty="0"/>
              <a:t>#4.) If you spot bodily fluid in the room you should?</a:t>
            </a:r>
          </a:p>
          <a:p>
            <a:pPr lvl="1" eaLnBrk="1" hangingPunct="1"/>
            <a:r>
              <a:rPr lang="en-US" dirty="0">
                <a:solidFill>
                  <a:srgbClr val="0070C0"/>
                </a:solidFill>
              </a:rPr>
              <a:t>A.) Stay away from it and alert the teacher so that he / she can clean the area.</a:t>
            </a: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B.) Immediately assist the injured by applying pressure to the wound with your hand.</a:t>
            </a:r>
          </a:p>
          <a:p>
            <a:pPr lvl="1" eaLnBrk="1" hangingPunct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C.) Get some paper towels to clean the area immediately.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D.) Don’t interrupt the lesson, wait for a good time near the end of the class.</a:t>
            </a:r>
          </a:p>
          <a:p>
            <a:pPr lvl="1" eaLnBrk="1" hangingPunct="1"/>
            <a:endParaRPr lang="en-US" dirty="0"/>
          </a:p>
        </p:txBody>
      </p:sp>
      <p:sp>
        <p:nvSpPr>
          <p:cNvPr id="159758" name="Rectangle 1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35842" name="Picture 2" descr="http://www.odditycentral.com/wp-content/uploads/2009/04/body-fluid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962400"/>
            <a:ext cx="381000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8534400" cy="6172200"/>
          </a:xfr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485900" y="1828800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Make visuals clear and well drawn.  Please label like the example below:</a:t>
            </a:r>
            <a:endParaRPr lang="en-US" sz="200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3200"/>
          </a:p>
        </p:txBody>
      </p:sp>
      <p:sp>
        <p:nvSpPr>
          <p:cNvPr id="835590" name="Text Box 6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438400" y="510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1" name="Flowchart: Delay 10"/>
          <p:cNvSpPr/>
          <p:nvPr/>
        </p:nvSpPr>
        <p:spPr bwMode="auto">
          <a:xfrm>
            <a:off x="3048000" y="4114800"/>
            <a:ext cx="457200" cy="1981200"/>
          </a:xfrm>
          <a:prstGeom prst="flowChartDelay">
            <a:avLst/>
          </a:prstGeom>
          <a:solidFill>
            <a:srgbClr val="6699FF">
              <a:alpha val="61000"/>
            </a:srgb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828800" y="44196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828800" y="47244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828800" y="50292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828800" y="53340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828800" y="56388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828800" y="59436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429000" y="4419600"/>
            <a:ext cx="5257800" cy="838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505200" y="4724400"/>
            <a:ext cx="5181600" cy="457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505200" y="5029200"/>
            <a:ext cx="533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505200" y="4876800"/>
            <a:ext cx="5257800" cy="457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429000" y="4800600"/>
            <a:ext cx="5334000" cy="838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352800" y="4724400"/>
            <a:ext cx="5334000" cy="1219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133600" y="3733800"/>
            <a:ext cx="2209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Convex Lens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4038600"/>
            <a:ext cx="167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Focal Point</a:t>
            </a:r>
          </a:p>
        </p:txBody>
      </p:sp>
      <p:sp>
        <p:nvSpPr>
          <p:cNvPr id="26" name="Left-Right Arrow 25"/>
          <p:cNvSpPr/>
          <p:nvPr/>
        </p:nvSpPr>
        <p:spPr bwMode="auto">
          <a:xfrm>
            <a:off x="3505200" y="6096000"/>
            <a:ext cx="3810000" cy="381000"/>
          </a:xfrm>
          <a:prstGeom prst="left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29200" y="5638800"/>
            <a:ext cx="2057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Focal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#5.) Do </a:t>
            </a:r>
            <a:r>
              <a:rPr lang="en-US" b="1" i="1" dirty="0"/>
              <a:t>NOT</a:t>
            </a:r>
            <a:r>
              <a:rPr lang="en-US" dirty="0"/>
              <a:t> bring  ________ or _________ into the lab.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A.) Pens and Pencils.</a:t>
            </a:r>
          </a:p>
          <a:p>
            <a:pPr lvl="1" eaLnBrk="1" hangingPunct="1"/>
            <a:r>
              <a:rPr lang="en-US" dirty="0">
                <a:solidFill>
                  <a:srgbClr val="7030A0"/>
                </a:solidFill>
              </a:rPr>
              <a:t>B.) Goggles and gloves.</a:t>
            </a:r>
          </a:p>
          <a:p>
            <a:pPr lvl="1" eaLnBrk="1" hangingPunct="1"/>
            <a:r>
              <a:rPr lang="en-US" dirty="0">
                <a:solidFill>
                  <a:srgbClr val="00B050"/>
                </a:solidFill>
              </a:rPr>
              <a:t>C.) Food and Drink.</a:t>
            </a: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D.) Commonsense and a safe attitude.</a:t>
            </a:r>
          </a:p>
        </p:txBody>
      </p:sp>
      <p:pic>
        <p:nvPicPr>
          <p:cNvPr id="211971" name="Picture 4" descr="Safety-gog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962400" cy="3048000"/>
          </a:xfrm>
          <a:prstGeom prst="rect">
            <a:avLst/>
          </a:prstGeom>
          <a:noFill/>
          <a:ln w="5715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2" name="Picture 5" descr="FA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419600" cy="3008313"/>
          </a:xfrm>
          <a:prstGeom prst="rect">
            <a:avLst/>
          </a:prstGeom>
          <a:noFill/>
          <a:ln w="5715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3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dirty="0"/>
              <a:t>#6.) This happened because…</a:t>
            </a: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A.) Spontaneous combustion.</a:t>
            </a:r>
          </a:p>
          <a:p>
            <a:pPr lvl="1" eaLnBrk="1" hangingPunct="1"/>
            <a:r>
              <a:rPr lang="en-US" dirty="0">
                <a:solidFill>
                  <a:srgbClr val="00B050"/>
                </a:solidFill>
              </a:rPr>
              <a:t>B.) Flammable materials were not set away from the flame.</a:t>
            </a:r>
          </a:p>
          <a:p>
            <a:pPr lvl="1" eaLnBrk="1" hangingPunct="1"/>
            <a:r>
              <a:rPr lang="en-US" dirty="0">
                <a:solidFill>
                  <a:schemeClr val="accent6"/>
                </a:solidFill>
              </a:rPr>
              <a:t>C.) Increase in the Friction Coefficient.</a:t>
            </a:r>
          </a:p>
          <a:p>
            <a:pPr lvl="1" eaLnBrk="1" hangingPunct="1"/>
            <a:r>
              <a:rPr lang="en-US" dirty="0">
                <a:solidFill>
                  <a:srgbClr val="0070C0"/>
                </a:solidFill>
              </a:rPr>
              <a:t>D.) Muppets are silly.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83820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13178"/>
          <a:stretch>
            <a:fillRect/>
          </a:stretch>
        </p:blipFill>
        <p:spPr>
          <a:xfrm>
            <a:off x="457200" y="2971800"/>
            <a:ext cx="8130822" cy="3276600"/>
          </a:xfr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3200"/>
          </a:p>
        </p:txBody>
      </p:sp>
      <p:sp>
        <p:nvSpPr>
          <p:cNvPr id="835590" name="Text Box 6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438400" y="510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1" name="Flowchart: Delay 10"/>
          <p:cNvSpPr/>
          <p:nvPr/>
        </p:nvSpPr>
        <p:spPr bwMode="auto">
          <a:xfrm>
            <a:off x="3048000" y="4419600"/>
            <a:ext cx="381000" cy="1676400"/>
          </a:xfrm>
          <a:prstGeom prst="flowChartDelay">
            <a:avLst/>
          </a:prstGeom>
          <a:solidFill>
            <a:srgbClr val="6699FF">
              <a:alpha val="61000"/>
            </a:srgb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828800" y="44196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828800" y="47244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828800" y="50292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828800" y="53340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828800" y="56388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828800" y="59436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429000" y="4419600"/>
            <a:ext cx="5181600" cy="1219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505200" y="4724400"/>
            <a:ext cx="5181600" cy="457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505200" y="5029200"/>
            <a:ext cx="533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505200" y="5105400"/>
            <a:ext cx="51816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429000" y="4800600"/>
            <a:ext cx="5334000" cy="838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352800" y="4724400"/>
            <a:ext cx="5334000" cy="1219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 rot="18136231">
            <a:off x="2133600" y="3733800"/>
            <a:ext cx="2209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Convex Lens</a:t>
            </a:r>
          </a:p>
        </p:txBody>
      </p:sp>
      <p:sp>
        <p:nvSpPr>
          <p:cNvPr id="24" name="TextBox 23"/>
          <p:cNvSpPr txBox="1"/>
          <p:nvPr/>
        </p:nvSpPr>
        <p:spPr>
          <a:xfrm rot="4398589">
            <a:off x="6096000" y="4038600"/>
            <a:ext cx="167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Focal Point</a:t>
            </a:r>
          </a:p>
        </p:txBody>
      </p:sp>
      <p:sp>
        <p:nvSpPr>
          <p:cNvPr id="26" name="Left-Right Arrow 25"/>
          <p:cNvSpPr/>
          <p:nvPr/>
        </p:nvSpPr>
        <p:spPr bwMode="auto">
          <a:xfrm rot="255738">
            <a:off x="3505200" y="6096000"/>
            <a:ext cx="3810000" cy="381000"/>
          </a:xfrm>
          <a:prstGeom prst="left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875465">
            <a:off x="5029200" y="5638800"/>
            <a:ext cx="2057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Focal Length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304800"/>
            <a:ext cx="7619778" cy="289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/>
              <a:t>#7. This lab report illustration is incorrect because:</a:t>
            </a:r>
          </a:p>
          <a:p>
            <a:pPr marL="971550" lvl="1" indent="-514350">
              <a:buAutoNum type="alphaUcPeriod"/>
            </a:pPr>
            <a:r>
              <a:rPr lang="en-US" sz="2600" dirty="0">
                <a:solidFill>
                  <a:srgbClr val="0070C0"/>
                </a:solidFill>
              </a:rPr>
              <a:t>The only color to use is blue</a:t>
            </a:r>
          </a:p>
          <a:p>
            <a:pPr marL="971550" lvl="1" indent="-514350">
              <a:buAutoNum type="alphaUcPeriod"/>
            </a:pPr>
            <a:r>
              <a:rPr lang="en-US" sz="2600" dirty="0">
                <a:solidFill>
                  <a:srgbClr val="FFC000"/>
                </a:solidFill>
              </a:rPr>
              <a:t>The labels are hard to read</a:t>
            </a:r>
          </a:p>
          <a:p>
            <a:pPr marL="971550" lvl="1" indent="-514350">
              <a:buAutoNum type="alphaUcPeriod"/>
            </a:pPr>
            <a:r>
              <a:rPr lang="en-US" sz="2600" dirty="0">
                <a:solidFill>
                  <a:srgbClr val="C00000"/>
                </a:solidFill>
              </a:rPr>
              <a:t>There is a lot of misspelled words</a:t>
            </a:r>
          </a:p>
          <a:p>
            <a:pPr marL="971550" lvl="1" indent="-514350">
              <a:buAutoNum type="alphaUcPeriod"/>
            </a:pPr>
            <a:r>
              <a:rPr lang="en-US" sz="2600" dirty="0">
                <a:solidFill>
                  <a:srgbClr val="00B050"/>
                </a:solidFill>
              </a:rPr>
              <a:t>No drawings allowed, only photos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351248" cy="216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#8.Inhale fumes ONLY by: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B050"/>
                </a:solidFill>
              </a:rPr>
              <a:t>Breathing deeply over the fumes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C00000"/>
                </a:solidFill>
              </a:rPr>
              <a:t>Go into a closet and inhale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3399FF"/>
                </a:solidFill>
              </a:rPr>
              <a:t>Waft with your hand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7030A0"/>
                </a:solidFill>
              </a:rPr>
              <a:t>Stand in front of a fan</a:t>
            </a:r>
          </a:p>
        </p:txBody>
      </p:sp>
      <p:pic>
        <p:nvPicPr>
          <p:cNvPr id="49154" name="Picture 2" descr="http://images.slideplayer.com/24/7017453/slides/slide_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861" t="29290" r="56089" b="23112"/>
          <a:stretch>
            <a:fillRect/>
          </a:stretch>
        </p:blipFill>
        <p:spPr bwMode="auto">
          <a:xfrm>
            <a:off x="2667000" y="2514600"/>
            <a:ext cx="3733800" cy="3595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676400"/>
            <a:ext cx="701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Quiz is over!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2895600"/>
            <a:ext cx="610077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Please Turn your 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answer sheet 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into The teacher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082" name="AutoShape 2" descr="Image result for firecrackers exploding,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firecrackers exploding,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6" name="Picture 6" descr="http://www.crazywebsite.com/Web_Images-2/USA_Independance_Day/July-4-exploding-fireworks-display_printable-cartoon1-600x60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2286000" cy="2286001"/>
          </a:xfrm>
          <a:prstGeom prst="rect">
            <a:avLst/>
          </a:prstGeom>
          <a:noFill/>
        </p:spPr>
      </p:pic>
      <p:pic>
        <p:nvPicPr>
          <p:cNvPr id="7" name="Picture 6" descr="http://www.crazywebsite.com/Web_Images-2/USA_Independance_Day/July-4-exploding-fireworks-display_printable-cartoon1-600x60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2286001"/>
          </a:xfrm>
          <a:prstGeom prst="rect">
            <a:avLst/>
          </a:prstGeom>
          <a:noFill/>
        </p:spPr>
      </p:pic>
      <p:pic>
        <p:nvPicPr>
          <p:cNvPr id="8" name="Picture 6" descr="http://www.crazywebsite.com/Web_Images-2/USA_Independance_Day/July-4-exploding-fireworks-display_printable-cartoon1-600x60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6000" cy="2286001"/>
          </a:xfrm>
          <a:prstGeom prst="rect">
            <a:avLst/>
          </a:prstGeom>
          <a:noFill/>
        </p:spPr>
      </p:pic>
      <p:pic>
        <p:nvPicPr>
          <p:cNvPr id="9" name="Picture 6" descr="http://www.crazywebsite.com/Web_Images-2/USA_Independance_Day/July-4-exploding-fireworks-display_printable-cartoon1-600x60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8534400" cy="6172200"/>
          </a:xfr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Do not label like this:</a:t>
            </a:r>
            <a:endParaRPr lang="en-US" sz="2000" dirty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3200"/>
          </a:p>
        </p:txBody>
      </p:sp>
      <p:sp>
        <p:nvSpPr>
          <p:cNvPr id="835590" name="Text Box 6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438400" y="510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1" name="Flowchart: Delay 10"/>
          <p:cNvSpPr/>
          <p:nvPr/>
        </p:nvSpPr>
        <p:spPr bwMode="auto">
          <a:xfrm>
            <a:off x="3048000" y="4419600"/>
            <a:ext cx="381000" cy="1676400"/>
          </a:xfrm>
          <a:prstGeom prst="flowChartDelay">
            <a:avLst/>
          </a:prstGeom>
          <a:solidFill>
            <a:srgbClr val="6699FF">
              <a:alpha val="61000"/>
            </a:srgb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828800" y="44196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828800" y="47244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828800" y="50292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828800" y="53340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828800" y="56388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828800" y="5943600"/>
            <a:ext cx="121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429000" y="4419600"/>
            <a:ext cx="5181600" cy="1219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505200" y="4724400"/>
            <a:ext cx="5181600" cy="457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505200" y="5029200"/>
            <a:ext cx="533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505200" y="5105400"/>
            <a:ext cx="51816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429000" y="4800600"/>
            <a:ext cx="5334000" cy="838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352800" y="4724400"/>
            <a:ext cx="5334000" cy="1219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 rot="18136231">
            <a:off x="2133600" y="3733800"/>
            <a:ext cx="2209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Convex Lens</a:t>
            </a:r>
          </a:p>
        </p:txBody>
      </p:sp>
      <p:sp>
        <p:nvSpPr>
          <p:cNvPr id="24" name="TextBox 23"/>
          <p:cNvSpPr txBox="1"/>
          <p:nvPr/>
        </p:nvSpPr>
        <p:spPr>
          <a:xfrm rot="4398589">
            <a:off x="6096000" y="4038600"/>
            <a:ext cx="167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Focal Point</a:t>
            </a:r>
          </a:p>
        </p:txBody>
      </p:sp>
      <p:sp>
        <p:nvSpPr>
          <p:cNvPr id="26" name="Left-Right Arrow 25"/>
          <p:cNvSpPr/>
          <p:nvPr/>
        </p:nvSpPr>
        <p:spPr bwMode="auto">
          <a:xfrm rot="255738">
            <a:off x="3505200" y="6096000"/>
            <a:ext cx="3810000" cy="381000"/>
          </a:xfrm>
          <a:prstGeom prst="left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875465">
            <a:off x="5029200" y="5638800"/>
            <a:ext cx="2057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Focal Length</a:t>
            </a:r>
          </a:p>
        </p:txBody>
      </p:sp>
      <p:sp>
        <p:nvSpPr>
          <p:cNvPr id="32" name="&quot;No&quot; Symbol 31"/>
          <p:cNvSpPr/>
          <p:nvPr/>
        </p:nvSpPr>
        <p:spPr bwMode="auto">
          <a:xfrm>
            <a:off x="2286000" y="2971800"/>
            <a:ext cx="5562600" cy="3886200"/>
          </a:xfrm>
          <a:prstGeom prst="noSmoking">
            <a:avLst>
              <a:gd name="adj" fmla="val 4042"/>
            </a:avLst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99015" y="4578463"/>
            <a:ext cx="5033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like this…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1"/>
            <a:ext cx="59436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Area of Focus: Lab Safety.</a:t>
            </a:r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052" name="AutoShape 4" descr="Image result for high school anatomy and physiology lab activit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high school anatomy and physiology lab activit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xMTEhUTExMWFhUXGBcYGBcXGBcXGBgXGhoXGBcZFxcdHSggGBolGxgWIjEhJSkrLi4uFx8zODMtNygtLisBCgoKDg0OGxAQGy0gICUtLS0vLS0tLS0tKy0tKy0tLS0vLS0rKy0tLS0tLS0tKy0tLS0rLS0tLS0tLS0tLS0tLf/AABEIAMIBAwMBIgACEQEDEQH/xAAcAAACAgMBAQAAAAAAAAAAAAAEBQMGAAIHAQj/xABGEAACAQIEAwYCBwUGBAYDAAABAhEAAwQSITEFQVEGEyJhcYGRoQcyQlKxwdEUI4Lh8CRTYnKS8RWissIzQ1Rz0tMlNGP/xAAaAQACAwEBAAAAAAAAAAAAAAABAgADBAUG/8QAKxEAAgICAgIBAgUFAQAAAAAAAAECEQMhEjEEQRMFUSJCYaHwFHGBscEy/9oADAMBAAIRAxEAPwC9WMJRlvCUfZw9TeEGCYNZlGxnKgAYSsOEpiLifeFZnSYnU0/Bi819xW2Eoe5hKbXsTbUEswAG5OgHLeo7l1Op+B/ShwZOSEV3CUDewlWF7iEwDrqdjsKS43itlYknXyM/A60klXY62K7uFoV8PRrcdwxMC4PnWxxNsmA3U+UCkLEmLhYrdcPRC4q0dQSR5K36VJbxVrqf9LfpR4MHJEdrDUbZwtb4W/bYhQdTsIP6UZaxFob3F+NHgyckeWcLRtrC+Vb2MRa/vE/1CjrV+199P9QplFi8kQ28LRCYaipUaEgepAqRbifeX4imUGK5Aww9e9xRYdPvL8RW6gHYg+lHgCwA4eonw9NTbqNrVDiSxLcw1V3jXHMLh37u9cCPAaMrHQyAZAPQ1dntVyPtnhFucVcMoYLYTQgETM7H/NVc3xTbHhHk0hhc7VYE/wDnr8H/APjQtztLgv8A1CfP9KTXeD2f7pP9I/ShLvCLX90n+kVm/qIM0Pxpfcdv2iwf/qE+J/SoG49hP7+3/qFIX4Ta/u0+FB3eF2v7tfhTLLADwSLK3GsN/f2v9a17ax9lzlS6jE8gwJ+FVE8Nt/cHzqTs3hQMbCiALZPvoPzp4yjLorlBxWy3stRMKNe3UDpUEBCKypCtZUIdstLSTtHhLTXLbXHKkAhVDZc0npuTp86eJS/i9kF7ZOwI5gfaHWrp/wDlixbUk0a3uHf2XulJHh0gyd8w10P+9acJw/dqFObTJOYESwOp13JnlO1A8SvuuJQBrgJyhVXxeHYiDoeetOMSzZbJfRpEjzijDLa16Y2XDxdv2gPH2Eg51EI2YHMT4s2krEfaPOl+J7R2lYBRdLJowyypAMMYB+tppTjFWCzMATrIjl1qn4rA4xmZrdtMs6E3FHlJlvTkKmOE03y3+wLjwSv9rDsJxWy83gTIzgiIEeIAxJ1rk3HuMPcY5SBB0P5+u1Nu12PezaGEJh8zNdIIMkk5BIJB8MfhVEuXj/tSz2x4aVnovuj55LEnadTroavfZnjSXgBd8JGmSNZJjSOQ6DrXPFvEGR/XmKIwWPZbgcGIM/majjoaL2dg4TcAQMFIbWVY6+k9Z51vwu5GJJG16YnQggFiPMgyNarXBO06Oy6QIgjkdSR6etWjD4m3dUMDOuoB5jWAw29RVbtdFlJjSxY/tC7zm/I/qKzhlohjAGjOWDSBGbQzGu+3PSmGBw/jRwRl05yR4Yg+ele9yxBVBJbSd8sPqd9wBInSrHKXFUURX4mKXv2v+IJcOaFXuysKRn1Xb7gLGT1E0di2IxZWRlICgQBEgNy8+dLsJhQca1pphQwZuZXu5Y+pkSfOrJafKRaI11gwJgOPEdPCTz6maul6Q8GoqWr0yfigIvAgA+GNTHP0NAYniqYdTcvMMsRBRQS/IKANTvpTnH4cFi7XGQINYMDnqa4L2u7YnFYoFSe5tStkHUt1uN1J+QgdapzwlacZVXoXClvkrGnFe310XT3S92oJGYCW1PPX51mE+lHFWHBzC8hPiRxB/hYag/H0pHbCmwzAgtzHP4GqfdUyZoRbfseaS9H1V2T7U4fH2e9stqIDofroTyYdN4OxinRr5d7BcRxOHxaPhgWbZ0mFa3uwb2Gh5HrXdeMdsFCqtnR2+sXGlsc5E6t7xVvNJbKeD9FpcVyTjPi4tjP8KWl/5ENOrfa9yMjkKfsuD4W8jzHqNo+MGI47bZdbYZ+ckB45FW+15dflWTNk5RcUX4cbjJSYpaxJAHMgfGof2W2zuiX7TOmYsgMsMuhkctdKOwOJtvcQqdMw0O4g1VexPixXE7vk4/13WP8A21lxYrTb9GnJlaaSGeH4W90MUAhd5MUDZ4Y12e6KXIicjq0TMTB0mD8KufZ0FbNxgGJLhRlAJ5CddNC069Kl4dgu5zW81xwqqAzKv+IwCBLEliTy6VdjwxcbKcmaSlRzfEYcqxVhBBg+tbdlLYbGXY+xaVfcsSaM4prduHq7fia8+j+1N3FP/iVfgW/lRxdsGbpFjuW6FuW6aXEoa6lWmcWFKyijbrKhDrFtqD4qoYqCCQQwMbgROn4VmGvhgCNiAR6HWtMbiLYK5rqoRtJA+Rq5rkqET4uzMTj2IRktnn9aARpoNTuaCu4u7nBZHIOsGMqKVEzGkyAR60n452qsJ9VmvOhJAVcqyermAfnVcw3bfG3G8YspbP2VVmYDbxPmA+Ap4xam36/noSTtHVUYy0b5vPnH5E1XOOrbFm47m6qqpmWzTtoQwMagbRBqi9o+2kXCzhcwVYgtDAQdBO8j+pqt4/tZ39kkI6BjrJaG5aA6RpypslVaZZhUm6oR8WxrPcZjJJJkz7n35UqBJ3qVnzGrNwrh1q3Z726oZmJChgWAHXKNydfhVDfFGmGNzeiqFKwW/wCvKmnaHBNbZXCZVYbCYB/2pbm00pk7Qko8XRJYuFT9bKPx+FWbgHGiDBaRykZVHKfOqx+xsRmgkDfTaoFvFTpQpMba7PoDs32gtlRncACXLbAQDm9tqpnEvpDLXGTDP3duWLOdWbUnwCPCPWd+VUj/AImTh3Q8xv8AxLI96WYH6w0mfn/Kp6DFK7OgW+0d13zpm1iQSAxEAb7wYGgptw76SLli6ExBz2WIzScz24I1UjcCNVOtc/LFXK5oOkqdUIj5Ut4sxDb6fh/KhG7LJqPGmjvX0n8cAwD3bN1Sl1UVSp+sH+0Ooy5q4NhGy+Pcn6o6DkajPGrpw37KTNoXRdEzKnKykDWMpzTHUVJwZwzSf9qad9lUK1Ey7cuL4gTU+Dwly8yhF8R0129ztVkw1u2+0GN6Y3MNZw9tdC125JIgeG2dFKmIEx8IqtSHlBGuDsNaslLJAYle8cka7gAdBqfj6UE2PAORnOfk4mNd1I5ivcbigFNsbAactd+XwpQ9n6jTKtv5EVLEoLuYhkhXOhMqQdAeR96NwmLGXK2qGY6qfI9PL8KTYgNkP2gJBHMecUvw+OKyDqp35+9I42Pyosl3Hshhj6N+E087LYq2FxA2e6EPk2UmY8/F8qo97H6a5WHXU1LwzElWD27q6alACCPl+NI4Og8lZ2ngNv8AcA6TnZh5EDKDuKIuoACei5Rqdi2k677a1XOyHaK3fUWCF7xZID6TJkx509vtClUCAt0YAEdQdCfang1GNFUouU7OfXVLEkAmSTQ3ZZbyWm7vwvcvMdQBoFB5jTerZe4KLay5aBzUSB7jQUBwu1btZFViQC58W5LRzPpVMHVj+RFySoBxeOxaKWZhAMfYOvtQ+H4piHz+JfAmdiU0j1kRTPtAJswAYzTOkQJ6GYqs38YUDKuWLiw06EqNY686sjuVHNknGVWP8Fi7roGOWTOw03MbGsoTBPltoP8ACPwrKYlyJrfafEMMpuMzRrBgewEUFct3rhnvO784k+55Ujt8RY6jIHH3gIPvup+XpWtzjNxjluWmB6AlZ+ZB9a2jD84pLQ1e5ePQDSleN7SE6LbyjzkmozjZHgcIejgn/mH6ULfe+R4kV16rDD5aioMg7huORiXKg3IgNzA12ofid2W8tNPSliXGU5lRgOe5FTvcnWqMqPQfTsynieN9ofcP7IhnFwvCGDl/Kae4zD2xlVlGh8Mifh5/rUvB74Ni2Z+yKmvXRuY02ms7bZUoqN0Lu0VnPY7sCSIPwMae1UscKe1+9KFreYgqN46irtgZclqIxyjIQRpTRlWhJY1LYmtY3D92CpBBHTl59KpPFHXOQoEToR0priLbgxbWfFBUae4pth8DgP2S89wXDiVVpWQEQnRYjU66e+0a1ZFVspyybVFJN7wkddPmCfwrMNdOwoYn86IwCSfLc/lVzWjNFuwu5iS0Ftxpm6+tBYm7JrMTeM+VDk1EiTkeNW+FvlTWjVoRT0VXTLvgUGUOtwqSIbp/tVjuhrveXSRlOVLYGyqBC+ulUPg3HSqLZbRQSZG5nlPKrnwvFB7eVQAJnLM+2nOKyzTibY8ZKxFiUYCTuIBHlUVm+BodVnUc/wDem/FSpYgiARIOpn1FV3FKUOg89OY6jrQWxZKidr4BhiYOgYGPQ1rjcAsTM+Y0PuOftNDJdDc99wdq1tXwh8vu7j2/lTUKwS6rpsTH9biolvnajsZjUOwA9ND7g6H5UvtKXaB/QqxbWytrdIsPZ9rmbMrAATJ0AEgjc+tdK4RYIVmV1IBgeFYOhI3Hly61yZ7hACroB8z1NWvgvFbgsC0ZBBY+ZnY/hWfNDVmtRpF34u7KneAnKIDayUkSD1iTSZlLbmDyYbH1H5fjWYHiStZaXyuXzs3QARERrMnTyr2/w5shewdNwAdI3y+RHQ1nogE5ddCQdCNzGvSYg+RqDE8JuuJDJlPUEEctYrwcXZPDcWOQJGh8iPyNG8O4sgGigGdhsfQUy/CUZMSmQ9yRp0AHwFZT+zjLMCQPiPzrKfmir+nOWG8p2Iqa1iNIJleh/I8qjuKCdtKiawOgroGYnXB2iZkj1P51I2DZDNp9ehME+h2NBrhm+zPsZ+Rr0NcGkBvLY/D9KIUE3eJ3NVaQfOhMLdmQay9cDjckjkfrL+ooSy/iqvIrRs8LL8eZP/BcuD8Qi0FnYkfOouI8TJIUHQ7mqvc4mbZKxI3rEdrqhhAOuk66VR8T7NWTLeRxRfsFjIUAGh+I8Vnwrv15fzqr8P4kQcrzFHd7m9J0qKDsV5lQxweCbuu/OxfJM6wQPlIqPtfxOMMlhUUAAEsNywJDa9Nqn4VjP3N+0TyJHqNR+VIuK+JQvrHuP5VaopGWWVyeysAbetMrMIzgxvpy5aR7zS6Y9jT3D3AyzpqIIImiwwQhv7mtIpvj8BK5xl03A6daVkUyehJwaeyJjXgr1xWUxUyMinXZ/iJVwjNC8vX1/ralTrWgFRq0GLaZ0m6A5gj0PXzHSgLnDzqOU7cv5eoIqThXGrDsqKGBjUH/AHO3lT/uwdRrWSSaOjBKSKtfwGmgB8jv7GkWLsAciKvt+yIpRjMCp/2pYyoWWNMppw+Y6TRuHthRpvTXiNhVTb+ZpQWrRGViwxqLsJS9Gw1603wPC7rRcL9366n4cvSoOzfDDcbvGHgH1f8AEevpVqewi6sfbkPamqzZjhyVsrpsvaZmzZww1hY160+4TxTIpUHUgFfMQZFCY+8CIEUvwTSQs+NTKcsw5r61nzY12hMkFHoe38WRb8ah7ZOXUaqw1AJ3Gn4T1pFeItnOs5CdRrI/rrTL9shWttGS5l1P2XWYnpuRNLi6mV6aEHcHl6gxVCM7JBfnUEEH0r2krpBI19prKNIXYQoG5qO40+nl+tbuJG9ad3XROaRHyMVIMW43AceY1+NaFPetJjUZh8xRGRvcNu4R9hupmD5T+RpbiVKtB60a7qdCInqCAfToaiXC5xck+JFzL5gHUHzAmlY8XTTIMbbzgEEafnU1iwEUMTBHzofAoWfKu3M8oGpJ9K8L53JGo+z6cqSm9HSlnxwudXJhti0wUARBMzIJ09Nt6a4dDFA2sP8AVIgHy0n1o63abcmKLOeiTDmM8f1pUGKXQGp7CQcvJp9j+hoe1dZk0TSWgkxMA8o0HnRSsjZVrjSx8zTrAoQgPlS98MTlbLAbb12inN/EItsooOZRBkEAQP0o0TlW0CXxM0nHPypsHcKrkCCJI1mPzpfcssJMb6+mtSqJybB1WZ8gTXlnetyhCk8jpUanWiK+wu3gneSFLDbSPwJocqOmopo+BbKpNyFJ+zmckxMBV09pFR4/DLbTKM0j70D18MSKgBVmIMjcV0HstxTvbfiK5l0I205EDpFc/ValCxQlHkizHkcGdLxuJVRmLAe9VnF8eCk5VLHzMDrVaUaj4fHSpyuYn3/IVX8aRojlcgzF48vq0DyFQYNc7S/1F3HXoK0Fg00wVkKB5bebdfb8qZaLoRcnsbpxJkXoxiFGyry9/KozjHfUk1pYwxJk6k0V3BAqGzYG900Lf1pktn+tP1oTGWSNaIkkD3MexGW54v8AF9oev3h86CbGOp11A2I6VI9QsKTgjJOH2GNrjluBmSTzM715Sk2R0rKHxRK+EvuPWtbVjpHWsLEaxKnY1IjA7EVcc8gW0SYB/T1J5Vd8B2ewaYfO3e3LjCe8uMMPYU8wsnNc9YINK+GYRLGHOLuqGJOWyjbM4+2w5qDGnlVex+Me85uXrpZjzOsDoBso8hUHLUWwQPibBny/eMPj3MfOnPBOzvC78s3g0hbllwbYBBBzBSQN/tKB51zUXF6sfQAULir7WiLls3FcHRwcpHuBUoKZcu2f0eX8BYa5YPf2GibqjxKnV1HI6eISPSqVw2yvQ+/89PnXQOxnbp7ynC3WhmBgDRbsamBsjxyGja1W+0vCVt3ZtAZG5ABcp6DSf0oIaTbPMNa8YGXl6T8dAflTc2rURngn7JBB9xFL+z2FdriozNGsawQek/aHkelWbiPZ52WFB/L4bfAVXKaTplkMblG0Vd1C3R4pADNGogREn+utZiFy4ckb+ID1PhA+dC4rhl5Lio6vlmWhdwNQNN/5U3wnCBdVWOdC7Z+W8ysg9BFWwrsqna0LreDk5LhVVw5UwBq2kgkk6Ch7NoMt9zuVdwOgIgT56fKrPxPs+Xcv3uVXVVcRvlPUGpcdwXDgZbCfu2y5py6tEaxuJ29a0vBPutGOPl4XpS2UfidgqiAMSSiaGNNQaa4Ls7iby+C3oeZgfI6n4VdMPwTB2EUoM12AXuvoqjWBbT7ImRmMkkaBhsFxHjgtDwJn5y5Mf6d/gV9BWWets3Q3pAl76G8c6hluYc6bZ7n/ANcVVu0HYLH4MF71g92N7iEOg9cuq+4FWbh3aLFsyt3VgW2BI0u5iAxX+801B+FOr/bKFKXbly2DzYm7bHqCMyD/ACg+opeSuhvjbVnI+98QKsV21BI050TxLEkoF6H+tt6uXaHs/bf94iqrMMwKx3dwGSCI0k6nSeepgxTsfhrm72XGmhKsF9QYg1YtlT0ZgsL4JZN9QTpp+MVq9i2YGfX1gT5kjb0moTeOWJkct9KHu3dKhDMQgWIYHXlROE1+IpY5qw8Ct2u5LXTcH7zKGWIHhUy0iTvy8qElouwyp7NVMGKZYVRueVC4iwUuZXUqZ+0CCR115UTh3+ZpDp4w9WJ5wPLSf4t/wqO7ZB/o1732m1eWt5olzPLmFRRMA0tuN009KNxdygWqFcyIiaHu6UTQ2LOvlz/WoUSNJrK9UedZUK7J7fEXt6AyOlNeAXhiLyqVjWTp0BP5UivXlUUV2UxLDGWo0kkesqRTHNLx2+tZO4QEZAgCiegGY+7MfhVQjooq2dt9TanYKfnDf9wqpXV/hH/MfblUIbByNSyr7CajxEEeJmZfMQD6czWIVEQOe5Ek+nn6UWiTuY8zv7Dl6miEr+GfI/hkEGRyI5j3q/X7v7RYW8D4ihzx/e2/rezDX3ql8TtnPmkHSCF1gDaTV77LYVRhQC3iY5vVipGUe0CkY8VoacK7IXgFuHEoG0YKELDrq2YT8KsFvEvbgXBHmNQfQ0DwvG/ubYmYAUn0EH8KYjGKd4rHNtvZ0scUo6Cmu2nU51UiNZE1U+JlAwKAoJAAknTzn2p9fwq3JFsET93b4UsxHZXFtqqqRBksY09Ik11vCxQxx5ZKt9HnvqWfJlnwwp0u6Xf+QK9iyCPFl6EiQfI1pafO8lV8MbbOzELbU+rET5Bqb4Ls28/vbwj7qA6/xHl7VLiLCI1oBVUG7KgCIyBiPmT8a3+XP8CivZyPp0V8jk/yqxknZ+yQDc8bDUlmIUsRBJUQJiB5AADQVX+1GAVobLb8A5fWgABQRswAA32im+KxE89KrvFTmVl8GoIDOcoUkaGfKrVijGO1pFHz5J5VT29AVhJgAjVQZOmu29TpYsWnD3fr7hihaBy7lDGdjybkNajwWNWygt2lF+9Ed+Qvdgzobdsk7Hm3TYVHj7Fw/vLt0ZzIZQDnJ21uEn12rJPPhnJP9zqY/F8nHCUd0+1/P+E1vtVadjavIwQkwWksoJEFiNY0EgdARqBDBbz4U93uhJgnkTqNtNYYac0aKrowmfXuwT5mdPerBiJbAOGBDWcsTvAGZNecBHH8VJknGM1ki7+5ZixSnjeGcWl2v0Yo4z2bwmJ8Q/c3ObIBBP8AiXY+tCp9EjMgKYy2ZE622HzDGtxiNpYDUbkD0FW7h+igA8qq86UUk49s0fSseRuUZu4r/ZzvFfRRjV2eww6h3HyKUPYwj4O21q8onOzBlMlTkCqyHY/aBGk9RXWWxMDU1Re19oXTEn2GY+wkSff56HAsjbpnXeFJWiq/8RZ1ZZOUERGZQZne3JQH0itsOeda2cMApAYMH1VoIhl1II5SpbmRqtb2hA15U5p8e+OwlWFbtpQIeiEeRUNFkTnWorlSPUb0StkHOhGJJPrRRNCCoUSNcorKwmso2KA+tH9n7+XFYc9Ltv4FgD8jSut7Fwqyt90g/AzTHOOqdvMyJaKgkk5dB1Rf/iap95yBuBA1O5nnAq7/AElOP2NWDAHOnwl1PtDLVBsEHUiRGhIgfwjp50qJRKlyBm5tzOrEevIV53p2G/Py/nUfeZyY25n9KntgL7fjRIZZtgRz1k+vnV67DIt5btsjUQytyVohfnrVEq+diH7uwW5uxPsNB+BqvLKlZfghylTLxw7g1pEAIBPpprvFM7WCtDZFHsKrqcWjc1ueNjrWNtt2dBRpUiz96o2rP2oVUm42OtLsX2wRdFMny2+O1PCMpPQk5QgrY8xOKysR0Jj0pPxKxHdlWmWR21HhyxMfH5VWOIcWxlwHuVUE8yM3z0iqvexGODEXbrZh9nQCu/ma4xck9HkfFxyU8ig1u9e62dE4pxm3aEs3sNT8Kp93iH7SxV89sbgjxA66SANR+EV7w3C4i8YREaN8/h/CrAnD7qEIcLmcLOdIZEnyIEH1nrVXkebGcHGPZo8L6a8WRSklS92K+G8MuXv/AALLOq6G4SYnYhYjkY/KuhYTAIUVBZQ5QFJBIYQIEyD0Fe8Ju92irJMDc8+vpTRsUIoQ+nKk5CZvrc3JrGlX6ixOBoD4CCSdBAYe43HxqDtDhstjEjKqnubZ8M7/ANoEwdjFELiGznIfEPFlG5B0Om48vSlva7iLHD350ZrQiOgTEMPesGXG8WVxOv4+aOfDHIvY7wPZ7C5UZrKzlWc0xJUHY0S/B8KoMW8kfclR6wDFZexVu0mbOqooQFmmNtlPMemmte8OxAxIz2nF1AYJUqRPTUjbnVEskpGhRURfjuzOcZrbXSPuhlB9gU1+NUni3CkQ5wzkbFWMgyRvABmRXUrzPbM6jy5H013qt9qcVh7lxS121bdgPATDXBsW105xHlUDyd/octvKDc2kR4nGkmd2ERm1OuhMk6zWPgROjj3ozi+BFm89vNsQR5qQI9eQ9qBuPGwq5HRwqo7N/wDhnnUOIsBBvr0qJsWw50O9wnemGlJejCa0uV7NeXNqBUwS+0A/ChblyBW2PuxAoIGd6NGLJk3SNi561lbhK8olVyIMtYRXWcb2TwJy9yoKwZ8RJ16nqOlVbF8Fwv7ZZwtvPLXLa3Dm0AYiQJmTB8qNlBfMXhEuW8C90A2rokzqNbdtgT/Epqu9qeyyXD3uGvKwMeGQVJJAEMNh5VerF7DhEtd1dKYclrQLhEVV8Im4okwTPLakPE+J4cIzm0ly+C8mMqFNe7fOTLkCQRuY180rdoaznvFrduxdazavC8qx+8ClQzQC0AnYGR7VALnWmQwFu5h3xOdCASWRbiLdSWgTbMEjWQRIpMq2Sfrt5ZtB8hTWCidbgJirbhuJBVVF5AAUD2X4RYLZrj2X6KLgJ9xvXQsHwkKM6KojWFA26aVRldmjE+JXMPaxFz6tq4fUFR8WinPDuz1x571u66ADvD8iAKfDiswLaeLz1o7C40DS8IPLSNKrSRY8jZSOIdlL42dXHnKfI6fOgn7D4oiSoA5EeIfKumW+NoGhU0nerZaYZAeUTV+N2Z5/qcY4P2LxNtcy3lk/+W4MfHdTR+HwNtXJxIsi4FQjNcAUBmcDxHqVNdba0DuB8BSfiPZHBX2z3cNbdtBmIgwNtQeUmtLyT4cL0Zvgx/J8lbKrwpBddhZFvSBnQhkA8iPrHeneM4Kluw5UkmCWJ1LE7n+VPOHcHs2Fy2kCiAIknQCBuelFXrAZSpGhEGkhFJ2W5G5RcUcrWRW7XTVnxfY5iZt3gByDJJH8Qb8qV4rs3iUBMJcA+6SD8G0+dduPlYn7PKZPp2ePq/7DHhSBLY01bxMeZJ6+0D2ql/SM37zL9+zMddWt/wDfVts4yABcRrZ0HiECfJtj8apXbZ82Ntr/APzsj/ViB+RFedbbySbPaKMY4oxj1o6DjMHbuKyOJVtCOoql8fxVrhoNrBqLd254mP1iq7A6zqdYG2lXJrmtcY7RcQN7E3nn7ZA/yr4R8hVWNWzbDGr2N7fbbFAgv3dyPvpv7gjXpSDjfEGxTKLip4ZM5fqg8pO5MUMLlDJd1J65vkIHyFaKLHjh3R5i7GZQy6EcvTb0oe1xdRo2466UXZu6DzH4ULdsKxMgUQSv8pN36NsajIoK9gI1Q5T8q8tYplOVxUK/kf5g1q1FY9wRNA4zEkCBuaiBOaSAcQ2ZieWwr1FisRalCTRbMSVuzWaypsleUCzizsnGOFZlN/D6Aa3LY5dWUfd/CqXg0ttxyx3ZLKLlnUxMxJn8PauzY7s/csN3liWA5bmOhHMVS+LdmEXFWeI4ZYC3Ua/bGuTXV1H3YoJ1pmSvY17R4E4XDYtpJUjw7faP5EmuOcaxVzu0RgQfFOuhE6e41+Nde+lDtDY/YxbR1Zrjp4RvlDAyR00rlXaBleIPMnpoY/U0UgN7KsV1qQKaOGHHrWwXll96cgJa0o+xiri/Udl/ysV/A14mGVRLsROoAEs3oOQ/xHT1rP2w7IoQRE/WuH1eNP4QKVoNjjBdpMbZMi+y6fby6j+Ia+1HN9IeJMd53bxzyMD8iKrmH4ddunwqzH7xn8TrTvB9iL7/AFiFFDiich/hPpTRVh8JIjUq2vwI/Ou82P8AwV5eBfXYV8+2Po9T7V0xzgcuddjxPbKwogW7jDb7I/OjGKROVlpFe1QcR9JKrthmPrcA/wC01FhvpAu3M0WkSIiSzn8qeyHQqyqEO0+IbZgPRR+dFYe7ibm90gesfhS8w0XOo2urzYfEUjw/Dx9t2c+pplYtW12UCpYCPHYe0ysx10JMEGY1jXQbVy7tJwLEXMdZZLfha5ZAyybeVSHnMNImfSKvn0gYwLgL4BgsuQHpm0rmSYrEfsb3WzLNm599RmCqFJB0kqpPnmoNBTL3h7d8or90WUiZQh/kDM1xDidp7dxluKyNJ0dSp36EbV3z6L8WH4XhZOq28p9VZl/KuXfSjhmxGNuvmPh8CrMaJ4ZA9c1VqCjtGqHkv2UlbvOolfWPce+n50OyOhIKsfao+/Go2PKmNCzJhd4wy+X5/wC9TUDceVBolH0qDqWzcNWly2rCDWvvWuJwrplLAgOCVnmJiY3iefODUFlNENzwKQTSo39damxt6dJ9aFAp0jDlyW6QXbuqedEKwpYVppwHhoxDPbDEXMha0OTMupQ+o2pZNRVskMj6MzCspaSw01rKbiN8r+x9q5qWYrhqkl0EMQZ6N/mFMVFbgVGrM5xD6Rvo6Yf2vDIQu92zObJG7J1XqKqPZjh+Hv3u5xLMneQtu6D9R+WZTup0HKK+mro+Fc07Y/RmtzNfwfgubm0TCMf8B+w3y9KHRDnfabsJicFLMO8t/wB6gJUdMw3T3086q7tHQn5D9TX0h2KF84RbWLtuLqSjd5DZ11ymQSGEEDc7VUu2P0WI5N7CDKd2sz4WP+An6vpt6ULIcfweAe6ZEmdyatfB+zKjVtTTLDcN7o5WUqw0IIgg+lN8DZLQANfLpREbNsLhVUQABTCzZJ2FE4fD2k+ucx10HL3qe/jUy5VWBH9e+/xogAgOVB4qyanY0NeumpYRPjLVCISDIMGmGKY0vM0CBdjiFxdmrfFdrsTYAbKHTnBgj18qhtWCaJ/4fmBB2O9QlmuF+lpAYuW7ixpsG/AzVh4f9JmDuRN4KTyaV/GuM8SwuW9cXoxHw0oO5h9NqI1nbe1faCzfW1bDqyFszEGQAI3jWNfka1xT4W9gFt3nCd3cL5jMQogKGWJBBCzOxmYqjdlu0VhbSYXE4ZWtoDDW1UXPMk6Emddx5zUnaPH2ntmzhmcW8xItsAGj6wAYSN/PWB0qCymo9nQforxYTAi3mBCXLoBBnTOxGvoa5T9KGJz44gfZQfFme4fk61rwPieMsWytk2ysk5D9b8R8KTcUxLXbty5cEO7Sw6bCAPIAD2oDipp6ke5qNrjfeJ9dfxo+9g+YoV7VMSzRMSYgz+o50w4S5uMtpdWYhVHUkwKWm3Vm+jPB5+KYUdHZj/Ajv+IFBjxySR27sv2Lw+DRWKC5ejxXGEweYQHRR57+dc+7Z4bGcUxbJhLBuWbPgV1UKGOmdmuGBE6CTsNN67Zh8N3kg/V58vamWDwiWkW3bQIiiAqiABQSsHN9s4Jg/oPxribl2zaPSWcg+wj50wX6Bbkf/upP/stH/XXcYr2m4inBbn0DYj7OLsn1Rx+ZpZe+iHimHdbtkWrpQhhkuQdPJwv419GV5UcbVMi0cCxn0btfc3WtXrbPBZAhIVo8WoEHWT71ld9mvKyrxpLSmy755ES1MKysrUUml7aoRWVlBkNedZWVlBkKL9ISAXLRAElWkxqYIiTS/hh/dH1FZWVPRV7PLu39edaLXlZRYQnCia1x6iNhWVlAgnvUKw1rKygyBmF5f11pgBpXlZRActxetx5++/8A1GsVR0rKyiP6NSPF/C34GtrfL+ulZWUkzL5HaGOCOq+tK+0Y/tA/yp+NZWUy7Nsgcjeg8SKyspmIgU1cfojH/wCTt/5Lv/QayspX0E+juE/UPr+lH1lZTR6Ce14ayspiHleVlZQZDQ1lZWUC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42862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s://cns.utexas.edu/images/easyblog_shared/2016/SummerCamps/SHSRA-SummerLab-7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19400"/>
            <a:ext cx="4724400" cy="295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bidwellpark.org/wp-content/uploads/2015/08/chem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838200"/>
            <a:ext cx="3895660" cy="279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s://www.biologycorner.com/anatomy/theme/images/anatomy_class_2014.jpg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352800"/>
            <a:ext cx="3752850" cy="281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6" name="Picture 18" descr="https://store.thinksai.com/images/clipart/Safety%20First/Caution/Vertical/cautV316%20-%20wear%20goggles,%20rubber%20gloves%20and%20apron%20w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b="82334"/>
          <a:stretch>
            <a:fillRect/>
          </a:stretch>
        </p:blipFill>
        <p:spPr bwMode="auto">
          <a:xfrm rot="1359890">
            <a:off x="3162328" y="5138333"/>
            <a:ext cx="2362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6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1"/>
            <a:ext cx="8534400" cy="1524000"/>
          </a:xfrm>
        </p:spPr>
        <p:txBody>
          <a:bodyPr/>
          <a:lstStyle/>
          <a:p>
            <a:pPr eaLnBrk="1" hangingPunct="1"/>
            <a:r>
              <a:rPr lang="en-US" dirty="0"/>
              <a:t>Studying science can be a lot of fun, but it can also be dangerous unless some common lab safety procedures are followed.</a:t>
            </a:r>
          </a:p>
        </p:txBody>
      </p:sp>
      <p:sp>
        <p:nvSpPr>
          <p:cNvPr id="53251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3252" name="Text Box 9"/>
          <p:cNvSpPr txBox="1">
            <a:spLocks noChangeArrowheads="1"/>
          </p:cNvSpPr>
          <p:nvPr/>
        </p:nvSpPr>
        <p:spPr bwMode="auto">
          <a:xfrm>
            <a:off x="1600200" y="3886200"/>
            <a:ext cx="6248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This is the product of Ryan P. Murphy Copyright 2010</a:t>
            </a:r>
          </a:p>
          <a:p>
            <a:pPr>
              <a:spcBef>
                <a:spcPct val="50000"/>
              </a:spcBef>
            </a:pPr>
            <a:r>
              <a:rPr lang="en-US" sz="3600"/>
              <a:t>www.sciencepowerpoint.com</a:t>
            </a:r>
          </a:p>
        </p:txBody>
      </p:sp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1447800" y="3810000"/>
            <a:ext cx="6477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54" name="Picture 5" descr="10114872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868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1"/>
            <a:ext cx="8153400" cy="914400"/>
          </a:xfrm>
        </p:spPr>
        <p:txBody>
          <a:bodyPr/>
          <a:lstStyle/>
          <a:p>
            <a:pPr eaLnBrk="1" hangingPunct="1"/>
            <a:r>
              <a:rPr lang="en-US" dirty="0"/>
              <a:t>Here are a few lab safety rules that should be followed: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9458" name="Picture 2" descr="http://classroomclipart.com/scientist-animated-gif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449838" cy="5486400"/>
          </a:xfrm>
          <a:prstGeom prst="rect">
            <a:avLst/>
          </a:prstGeom>
          <a:noFill/>
        </p:spPr>
      </p:pic>
      <p:sp>
        <p:nvSpPr>
          <p:cNvPr id="55300" name="AutoShape 6"/>
          <p:cNvSpPr>
            <a:spLocks noChangeArrowheads="1"/>
          </p:cNvSpPr>
          <p:nvPr/>
        </p:nvSpPr>
        <p:spPr bwMode="auto">
          <a:xfrm>
            <a:off x="4267200" y="762000"/>
            <a:ext cx="4267200" cy="2667000"/>
          </a:xfrm>
          <a:prstGeom prst="wedgeRoundRectCallout">
            <a:avLst>
              <a:gd name="adj1" fmla="val -64514"/>
              <a:gd name="adj2" fmla="val 26565"/>
              <a:gd name="adj3" fmla="val 16667"/>
            </a:avLst>
          </a:prstGeom>
          <a:solidFill>
            <a:schemeClr val="tx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“Lab Safety is no joke, so pay attention and use common sense.”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  <p:bldP spid="553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1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safety quiz follows this short presentation.</a:t>
            </a:r>
          </a:p>
        </p:txBody>
      </p:sp>
      <p:pic>
        <p:nvPicPr>
          <p:cNvPr id="56323" name="Picture 5" descr="Quiz_pe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Handle everything as if it's </a:t>
            </a:r>
            <a:r>
              <a:rPr lang="en-US" b="1" i="1" dirty="0">
                <a:solidFill>
                  <a:srgbClr val="6699FF"/>
                </a:solidFill>
              </a:rPr>
              <a:t>pathogenic</a:t>
            </a:r>
            <a:r>
              <a:rPr lang="en-US" dirty="0">
                <a:solidFill>
                  <a:srgbClr val="6699FF"/>
                </a:solidFill>
              </a:rPr>
              <a:t>.</a:t>
            </a:r>
          </a:p>
          <a:p>
            <a:pPr lvl="1" eaLnBrk="1" hangingPunct="1"/>
            <a:endParaRPr lang="en-US" dirty="0">
              <a:solidFill>
                <a:srgbClr val="FFC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3399FF"/>
                </a:solidFill>
              </a:rPr>
              <a:t>Pathogenic</a:t>
            </a:r>
            <a:r>
              <a:rPr lang="en-US" dirty="0">
                <a:solidFill>
                  <a:srgbClr val="FFC000"/>
                </a:solidFill>
              </a:rPr>
              <a:t> means that what you are handling could be an infective agent that could cause disease.</a:t>
            </a:r>
          </a:p>
          <a:p>
            <a:pPr lvl="1" eaLnBrk="1" hangingPunct="1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Clean work station, as needed, with proper disinfectant.  Clean station @ end of each lab time.</a:t>
            </a:r>
          </a:p>
        </p:txBody>
      </p:sp>
      <p:pic>
        <p:nvPicPr>
          <p:cNvPr id="58371" name="Picture 5" descr="e_coli%20NI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8610600" cy="317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228</TotalTime>
  <Words>1047</Words>
  <Application>Microsoft Office PowerPoint</Application>
  <PresentationFormat>On-screen Show (4:3)</PresentationFormat>
  <Paragraphs>148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 The Science Lab/Classroom</vt:lpstr>
      <vt:lpstr>Area of Focus: Lab Reports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sharing your germs!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Safety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Safety, Part I</dc:title>
  <dc:creator>Chriss</dc:creator>
  <cp:lastModifiedBy>Chrissie Webster</cp:lastModifiedBy>
  <cp:revision>72</cp:revision>
  <dcterms:created xsi:type="dcterms:W3CDTF">2016-08-20T16:36:47Z</dcterms:created>
  <dcterms:modified xsi:type="dcterms:W3CDTF">2017-08-14T19:10:58Z</dcterms:modified>
</cp:coreProperties>
</file>